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oboto Mono Medium"/>
      <p:regular r:id="rId15"/>
    </p:embeddedFont>
    <p:embeddedFont>
      <p:font typeface="Roboto Mono Medium"/>
      <p:regular r:id="rId16"/>
    </p:embeddedFont>
    <p:embeddedFont>
      <p:font typeface="Roboto Mono Medium"/>
      <p:regular r:id="rId17"/>
    </p:embeddedFont>
    <p:embeddedFont>
      <p:font typeface="Roboto Mono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51572"/>
            <a:ext cx="7556421" cy="2126337"/>
          </a:xfrm>
          <a:prstGeom prst="rect">
            <a:avLst/>
          </a:prstGeom>
          <a:noFill/>
          <a:ln/>
        </p:spPr>
        <p:txBody>
          <a:bodyPr wrap="square" lIns="0" tIns="0" rIns="0" bIns="0" rtlCol="0" anchor="t"/>
          <a:lstStyle/>
          <a:p>
            <a:pPr algn="ctr" indent="0" marL="0">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Machine Learning Overview: From Theory to Real-World Impact</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24796"/>
            <a:ext cx="10547509"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The Genesis of Machine Learning</a:t>
            </a:r>
            <a:endParaRPr lang="en-US" sz="4450" dirty="0"/>
          </a:p>
        </p:txBody>
      </p:sp>
      <p:sp>
        <p:nvSpPr>
          <p:cNvPr id="3" name="Shape 1"/>
          <p:cNvSpPr/>
          <p:nvPr/>
        </p:nvSpPr>
        <p:spPr>
          <a:xfrm>
            <a:off x="7299960" y="2387203"/>
            <a:ext cx="30480" cy="4617601"/>
          </a:xfrm>
          <a:prstGeom prst="roundRect">
            <a:avLst>
              <a:gd name="adj" fmla="val 111628"/>
            </a:avLst>
          </a:prstGeom>
          <a:solidFill>
            <a:srgbClr val="595959"/>
          </a:solidFill>
          <a:ln/>
        </p:spPr>
      </p:sp>
      <p:sp>
        <p:nvSpPr>
          <p:cNvPr id="4" name="Shape 2"/>
          <p:cNvSpPr/>
          <p:nvPr/>
        </p:nvSpPr>
        <p:spPr>
          <a:xfrm>
            <a:off x="6410087" y="2627114"/>
            <a:ext cx="680442" cy="30480"/>
          </a:xfrm>
          <a:prstGeom prst="roundRect">
            <a:avLst>
              <a:gd name="adj" fmla="val 111628"/>
            </a:avLst>
          </a:prstGeom>
          <a:solidFill>
            <a:srgbClr val="595959"/>
          </a:solidFill>
          <a:ln/>
        </p:spPr>
      </p:sp>
      <p:sp>
        <p:nvSpPr>
          <p:cNvPr id="5" name="Shape 3"/>
          <p:cNvSpPr/>
          <p:nvPr/>
        </p:nvSpPr>
        <p:spPr>
          <a:xfrm>
            <a:off x="7060049" y="2387203"/>
            <a:ext cx="510302" cy="510302"/>
          </a:xfrm>
          <a:prstGeom prst="roundRect">
            <a:avLst>
              <a:gd name="adj" fmla="val 6667"/>
            </a:avLst>
          </a:prstGeom>
          <a:solidFill>
            <a:srgbClr val="404040"/>
          </a:solidFill>
          <a:ln/>
        </p:spPr>
      </p:sp>
      <p:sp>
        <p:nvSpPr>
          <p:cNvPr id="6" name="Text 4"/>
          <p:cNvSpPr/>
          <p:nvPr/>
        </p:nvSpPr>
        <p:spPr>
          <a:xfrm>
            <a:off x="7145119" y="242970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Roboto Mono Medium" pitchFamily="34" charset="0"/>
                <a:ea typeface="Roboto Mono Medium" pitchFamily="34" charset="-122"/>
                <a:cs typeface="Roboto Mono Medium" pitchFamily="34" charset="-120"/>
              </a:rPr>
              <a:t>1</a:t>
            </a:r>
            <a:endParaRPr lang="en-US" sz="2650" dirty="0"/>
          </a:p>
        </p:txBody>
      </p:sp>
      <p:sp>
        <p:nvSpPr>
          <p:cNvPr id="7" name="Text 5"/>
          <p:cNvSpPr/>
          <p:nvPr/>
        </p:nvSpPr>
        <p:spPr>
          <a:xfrm>
            <a:off x="1759744" y="2465070"/>
            <a:ext cx="4421386" cy="354330"/>
          </a:xfrm>
          <a:prstGeom prst="rect">
            <a:avLst/>
          </a:prstGeom>
          <a:noFill/>
          <a:ln/>
        </p:spPr>
        <p:txBody>
          <a:bodyPr wrap="none" lIns="0" tIns="0" rIns="0" bIns="0" rtlCol="0" anchor="t"/>
          <a:lstStyle/>
          <a:p>
            <a:pPr algn="r"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1950: Alan Turing's Vision</a:t>
            </a:r>
            <a:endParaRPr lang="en-US" sz="2200" dirty="0"/>
          </a:p>
        </p:txBody>
      </p:sp>
      <p:sp>
        <p:nvSpPr>
          <p:cNvPr id="8" name="Text 6"/>
          <p:cNvSpPr/>
          <p:nvPr/>
        </p:nvSpPr>
        <p:spPr>
          <a:xfrm>
            <a:off x="793790" y="2955488"/>
            <a:ext cx="5387340" cy="1088708"/>
          </a:xfrm>
          <a:prstGeom prst="rect">
            <a:avLst/>
          </a:prstGeom>
          <a:noFill/>
          <a:ln/>
        </p:spPr>
        <p:txBody>
          <a:bodyPr wrap="square" lIns="0" tIns="0" rIns="0" bIns="0" rtlCol="0" anchor="t"/>
          <a:lstStyle/>
          <a:p>
            <a:pPr algn="r" indent="0" marL="0">
              <a:lnSpc>
                <a:spcPts val="2850"/>
              </a:lnSpc>
              <a:buNone/>
            </a:pPr>
            <a:r>
              <a:rPr lang="en-US" sz="1750" dirty="0">
                <a:solidFill>
                  <a:srgbClr val="E5E0DF"/>
                </a:solidFill>
                <a:latin typeface="Roboto" pitchFamily="34" charset="0"/>
                <a:ea typeface="Roboto" pitchFamily="34" charset="-122"/>
                <a:cs typeface="Roboto" pitchFamily="34" charset="-120"/>
              </a:rPr>
              <a:t>Turing poses the foundational question: "Can machines do what we (as thinking entities) can do?", laying the groundwork for artificial intelligence.</a:t>
            </a:r>
            <a:endParaRPr lang="en-US" sz="1750" dirty="0"/>
          </a:p>
        </p:txBody>
      </p:sp>
      <p:sp>
        <p:nvSpPr>
          <p:cNvPr id="9" name="Shape 7"/>
          <p:cNvSpPr/>
          <p:nvPr/>
        </p:nvSpPr>
        <p:spPr>
          <a:xfrm>
            <a:off x="7539871" y="3987998"/>
            <a:ext cx="680442" cy="30480"/>
          </a:xfrm>
          <a:prstGeom prst="roundRect">
            <a:avLst>
              <a:gd name="adj" fmla="val 111628"/>
            </a:avLst>
          </a:prstGeom>
          <a:solidFill>
            <a:srgbClr val="595959"/>
          </a:solidFill>
          <a:ln/>
        </p:spPr>
      </p:sp>
      <p:sp>
        <p:nvSpPr>
          <p:cNvPr id="10" name="Shape 8"/>
          <p:cNvSpPr/>
          <p:nvPr/>
        </p:nvSpPr>
        <p:spPr>
          <a:xfrm>
            <a:off x="7060049" y="3748088"/>
            <a:ext cx="510302" cy="510302"/>
          </a:xfrm>
          <a:prstGeom prst="roundRect">
            <a:avLst>
              <a:gd name="adj" fmla="val 6667"/>
            </a:avLst>
          </a:prstGeom>
          <a:solidFill>
            <a:srgbClr val="404040"/>
          </a:solidFill>
          <a:ln/>
        </p:spPr>
      </p:sp>
      <p:sp>
        <p:nvSpPr>
          <p:cNvPr id="11" name="Text 9"/>
          <p:cNvSpPr/>
          <p:nvPr/>
        </p:nvSpPr>
        <p:spPr>
          <a:xfrm>
            <a:off x="7145119" y="379059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Roboto Mono Medium" pitchFamily="34" charset="0"/>
                <a:ea typeface="Roboto Mono Medium" pitchFamily="34" charset="-122"/>
                <a:cs typeface="Roboto Mono Medium" pitchFamily="34" charset="-120"/>
              </a:rPr>
              <a:t>2</a:t>
            </a:r>
            <a:endParaRPr lang="en-US" sz="2650" dirty="0"/>
          </a:p>
        </p:txBody>
      </p:sp>
      <p:sp>
        <p:nvSpPr>
          <p:cNvPr id="12" name="Text 10"/>
          <p:cNvSpPr/>
          <p:nvPr/>
        </p:nvSpPr>
        <p:spPr>
          <a:xfrm>
            <a:off x="8449270" y="3825954"/>
            <a:ext cx="5101471"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1959: Arthur Samuel Coins "ML"</a:t>
            </a:r>
            <a:endParaRPr lang="en-US" sz="2200" dirty="0"/>
          </a:p>
        </p:txBody>
      </p:sp>
      <p:sp>
        <p:nvSpPr>
          <p:cNvPr id="13" name="Text 11"/>
          <p:cNvSpPr/>
          <p:nvPr/>
        </p:nvSpPr>
        <p:spPr>
          <a:xfrm>
            <a:off x="8449270" y="4316373"/>
            <a:ext cx="5387340"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While developing a checkers-playing program that improves by playing itself, Arthur Samuel introduces the term "Machine Learning," marking a pivotal moment.</a:t>
            </a:r>
            <a:endParaRPr lang="en-US" sz="1750" dirty="0"/>
          </a:p>
        </p:txBody>
      </p:sp>
      <p:sp>
        <p:nvSpPr>
          <p:cNvPr id="14" name="Shape 12"/>
          <p:cNvSpPr/>
          <p:nvPr/>
        </p:nvSpPr>
        <p:spPr>
          <a:xfrm>
            <a:off x="6410087" y="5224701"/>
            <a:ext cx="680442" cy="30480"/>
          </a:xfrm>
          <a:prstGeom prst="roundRect">
            <a:avLst>
              <a:gd name="adj" fmla="val 111628"/>
            </a:avLst>
          </a:prstGeom>
          <a:solidFill>
            <a:srgbClr val="595959"/>
          </a:solidFill>
          <a:ln/>
        </p:spPr>
      </p:sp>
      <p:sp>
        <p:nvSpPr>
          <p:cNvPr id="15" name="Shape 13"/>
          <p:cNvSpPr/>
          <p:nvPr/>
        </p:nvSpPr>
        <p:spPr>
          <a:xfrm>
            <a:off x="7060049" y="4984790"/>
            <a:ext cx="510302" cy="510302"/>
          </a:xfrm>
          <a:prstGeom prst="roundRect">
            <a:avLst>
              <a:gd name="adj" fmla="val 6667"/>
            </a:avLst>
          </a:prstGeom>
          <a:solidFill>
            <a:srgbClr val="404040"/>
          </a:solidFill>
          <a:ln/>
        </p:spPr>
      </p:sp>
      <p:sp>
        <p:nvSpPr>
          <p:cNvPr id="16" name="Text 14"/>
          <p:cNvSpPr/>
          <p:nvPr/>
        </p:nvSpPr>
        <p:spPr>
          <a:xfrm>
            <a:off x="7145119" y="5027295"/>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Roboto Mono Medium" pitchFamily="34" charset="0"/>
                <a:ea typeface="Roboto Mono Medium" pitchFamily="34" charset="-122"/>
                <a:cs typeface="Roboto Mono Medium" pitchFamily="34" charset="-120"/>
              </a:rPr>
              <a:t>3</a:t>
            </a:r>
            <a:endParaRPr lang="en-US" sz="2650" dirty="0"/>
          </a:p>
        </p:txBody>
      </p:sp>
      <p:sp>
        <p:nvSpPr>
          <p:cNvPr id="17" name="Text 15"/>
          <p:cNvSpPr/>
          <p:nvPr/>
        </p:nvSpPr>
        <p:spPr>
          <a:xfrm>
            <a:off x="1589723" y="5062657"/>
            <a:ext cx="4591407" cy="354330"/>
          </a:xfrm>
          <a:prstGeom prst="rect">
            <a:avLst/>
          </a:prstGeom>
          <a:noFill/>
          <a:ln/>
        </p:spPr>
        <p:txBody>
          <a:bodyPr wrap="none" lIns="0" tIns="0" rIns="0" bIns="0" rtlCol="0" anchor="t"/>
          <a:lstStyle/>
          <a:p>
            <a:pPr algn="r"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1997: Mitchell's Definition</a:t>
            </a:r>
            <a:endParaRPr lang="en-US" sz="2200" dirty="0"/>
          </a:p>
        </p:txBody>
      </p:sp>
      <p:sp>
        <p:nvSpPr>
          <p:cNvPr id="18" name="Text 16"/>
          <p:cNvSpPr/>
          <p:nvPr/>
        </p:nvSpPr>
        <p:spPr>
          <a:xfrm>
            <a:off x="793790" y="5553075"/>
            <a:ext cx="5387340" cy="1451610"/>
          </a:xfrm>
          <a:prstGeom prst="rect">
            <a:avLst/>
          </a:prstGeom>
          <a:noFill/>
          <a:ln/>
        </p:spPr>
        <p:txBody>
          <a:bodyPr wrap="square" lIns="0" tIns="0" rIns="0" bIns="0" rtlCol="0" anchor="t"/>
          <a:lstStyle/>
          <a:p>
            <a:pPr algn="r" indent="0" marL="0">
              <a:lnSpc>
                <a:spcPts val="2850"/>
              </a:lnSpc>
              <a:buNone/>
            </a:pPr>
            <a:r>
              <a:rPr lang="en-US" sz="1750" dirty="0">
                <a:solidFill>
                  <a:srgbClr val="E5E0DF"/>
                </a:solidFill>
                <a:latin typeface="Roboto" pitchFamily="34" charset="0"/>
                <a:ea typeface="Roboto" pitchFamily="34" charset="-122"/>
                <a:cs typeface="Roboto" pitchFamily="34" charset="-120"/>
              </a:rPr>
              <a:t>Tom Mitchell formally defines Machine Learning as computers improving performance (P) on tasks (T) through experience (E), a widely accepted modern view.</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6498" y="614243"/>
            <a:ext cx="7583805" cy="1393031"/>
          </a:xfrm>
          <a:prstGeom prst="rect">
            <a:avLst/>
          </a:prstGeom>
          <a:noFill/>
          <a:ln/>
        </p:spPr>
        <p:txBody>
          <a:bodyPr wrap="square" lIns="0" tIns="0" rIns="0" bIns="0" rtlCol="0" anchor="t"/>
          <a:lstStyle/>
          <a:p>
            <a:pPr algn="l" indent="0" marL="0">
              <a:lnSpc>
                <a:spcPts val="5450"/>
              </a:lnSpc>
              <a:buNone/>
            </a:pPr>
            <a:r>
              <a:rPr lang="en-US" sz="4350" dirty="0">
                <a:solidFill>
                  <a:srgbClr val="FFFFFF"/>
                </a:solidFill>
                <a:latin typeface="Roboto Mono Medium" pitchFamily="34" charset="0"/>
                <a:ea typeface="Roboto Mono Medium" pitchFamily="34" charset="-122"/>
                <a:cs typeface="Roboto Mono Medium" pitchFamily="34" charset="-120"/>
              </a:rPr>
              <a:t>Demystifying Machine Learning</a:t>
            </a:r>
            <a:endParaRPr lang="en-US" sz="4350" dirty="0"/>
          </a:p>
        </p:txBody>
      </p:sp>
      <p:sp>
        <p:nvSpPr>
          <p:cNvPr id="4" name="Text 1"/>
          <p:cNvSpPr/>
          <p:nvPr/>
        </p:nvSpPr>
        <p:spPr>
          <a:xfrm>
            <a:off x="6266498" y="2564487"/>
            <a:ext cx="2786301" cy="348258"/>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Roboto Mono Medium" pitchFamily="34" charset="0"/>
                <a:ea typeface="Roboto Mono Medium" pitchFamily="34" charset="-122"/>
                <a:cs typeface="Roboto Mono Medium" pitchFamily="34" charset="-120"/>
              </a:rPr>
              <a:t>What It Is</a:t>
            </a:r>
            <a:endParaRPr lang="en-US" sz="2150" dirty="0"/>
          </a:p>
        </p:txBody>
      </p:sp>
      <p:sp>
        <p:nvSpPr>
          <p:cNvPr id="5" name="Text 2"/>
          <p:cNvSpPr/>
          <p:nvPr/>
        </p:nvSpPr>
        <p:spPr>
          <a:xfrm>
            <a:off x="6266498" y="3135630"/>
            <a:ext cx="3519964" cy="1069777"/>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E5E0DF"/>
                </a:solidFill>
                <a:latin typeface="Roboto" pitchFamily="34" charset="0"/>
                <a:ea typeface="Roboto" pitchFamily="34" charset="-122"/>
                <a:cs typeface="Roboto" pitchFamily="34" charset="-120"/>
              </a:rPr>
              <a:t>A branch of AI where algorithms learn patterns from data.</a:t>
            </a:r>
            <a:endParaRPr lang="en-US" sz="1750" dirty="0"/>
          </a:p>
        </p:txBody>
      </p:sp>
      <p:sp>
        <p:nvSpPr>
          <p:cNvPr id="6" name="Text 3"/>
          <p:cNvSpPr/>
          <p:nvPr/>
        </p:nvSpPr>
        <p:spPr>
          <a:xfrm>
            <a:off x="6266498" y="4283393"/>
            <a:ext cx="3519964" cy="1069777"/>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E5E0DF"/>
                </a:solidFill>
                <a:latin typeface="Roboto" pitchFamily="34" charset="0"/>
                <a:ea typeface="Roboto" pitchFamily="34" charset="-122"/>
                <a:cs typeface="Roboto" pitchFamily="34" charset="-120"/>
              </a:rPr>
              <a:t>Enables computers to acquire knowledge and improve autonomously.</a:t>
            </a:r>
            <a:endParaRPr lang="en-US" sz="1750" dirty="0"/>
          </a:p>
        </p:txBody>
      </p:sp>
      <p:sp>
        <p:nvSpPr>
          <p:cNvPr id="7" name="Text 4"/>
          <p:cNvSpPr/>
          <p:nvPr/>
        </p:nvSpPr>
        <p:spPr>
          <a:xfrm>
            <a:off x="10337959" y="2564487"/>
            <a:ext cx="2786301" cy="348258"/>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Roboto Mono Medium" pitchFamily="34" charset="0"/>
                <a:ea typeface="Roboto Mono Medium" pitchFamily="34" charset="-122"/>
                <a:cs typeface="Roboto Mono Medium" pitchFamily="34" charset="-120"/>
              </a:rPr>
              <a:t>How It Works</a:t>
            </a:r>
            <a:endParaRPr lang="en-US" sz="2150" dirty="0"/>
          </a:p>
        </p:txBody>
      </p:sp>
      <p:sp>
        <p:nvSpPr>
          <p:cNvPr id="8" name="Text 5"/>
          <p:cNvSpPr/>
          <p:nvPr/>
        </p:nvSpPr>
        <p:spPr>
          <a:xfrm>
            <a:off x="10337959" y="3135630"/>
            <a:ext cx="3519964" cy="4279106"/>
          </a:xfrm>
          <a:prstGeom prst="rect">
            <a:avLst/>
          </a:prstGeom>
          <a:noFill/>
          <a:ln/>
        </p:spPr>
        <p:txBody>
          <a:bodyPr wrap="square" lIns="0" tIns="0" rIns="0" bIns="0" rtlCol="0" anchor="t"/>
          <a:lstStyle/>
          <a:p>
            <a:pPr algn="l" indent="0" marL="0">
              <a:lnSpc>
                <a:spcPts val="2800"/>
              </a:lnSpc>
              <a:buNone/>
            </a:pPr>
            <a:r>
              <a:rPr lang="en-US" sz="1750" dirty="0">
                <a:solidFill>
                  <a:srgbClr val="E5E0DF"/>
                </a:solidFill>
                <a:latin typeface="Roboto" pitchFamily="34" charset="0"/>
                <a:ea typeface="Roboto" pitchFamily="34" charset="-122"/>
                <a:cs typeface="Roboto" pitchFamily="34" charset="-120"/>
              </a:rPr>
              <a:t>Unlike traditional programming, ML doesn't rely on explicit instructions. Instead, it "learns" from data. For instance, an email spam filter analyzes millions of emails, identifying patterns that distinguish spam from legitimate messages. Over time, it refines its ability to detect unwanted mail, adapting to new spam techniques without being reprogrammed for each new threat.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9620" y="780693"/>
            <a:ext cx="11213544" cy="68711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Roboto Mono Medium" pitchFamily="34" charset="0"/>
                <a:ea typeface="Roboto Mono Medium" pitchFamily="34" charset="-122"/>
                <a:cs typeface="Roboto Mono Medium" pitchFamily="34" charset="-120"/>
              </a:rPr>
              <a:t>Key Approaches in Machine Learning</a:t>
            </a:r>
            <a:endParaRPr lang="en-US" sz="4300" dirty="0"/>
          </a:p>
        </p:txBody>
      </p:sp>
      <p:sp>
        <p:nvSpPr>
          <p:cNvPr id="3" name="Shape 1"/>
          <p:cNvSpPr/>
          <p:nvPr/>
        </p:nvSpPr>
        <p:spPr>
          <a:xfrm>
            <a:off x="769620" y="2237303"/>
            <a:ext cx="6435685" cy="2331006"/>
          </a:xfrm>
          <a:prstGeom prst="roundRect">
            <a:avLst>
              <a:gd name="adj" fmla="val 6276"/>
            </a:avLst>
          </a:prstGeom>
          <a:solidFill>
            <a:srgbClr val="212121"/>
          </a:solidFill>
          <a:ln/>
        </p:spPr>
      </p:sp>
      <p:sp>
        <p:nvSpPr>
          <p:cNvPr id="4" name="Shape 2"/>
          <p:cNvSpPr/>
          <p:nvPr/>
        </p:nvSpPr>
        <p:spPr>
          <a:xfrm>
            <a:off x="769620" y="2206823"/>
            <a:ext cx="6435685" cy="121920"/>
          </a:xfrm>
          <a:prstGeom prst="roundRect">
            <a:avLst>
              <a:gd name="adj" fmla="val 27055"/>
            </a:avLst>
          </a:prstGeom>
          <a:solidFill>
            <a:srgbClr val="DCFF50"/>
          </a:solidFill>
          <a:ln/>
        </p:spPr>
      </p:sp>
      <p:sp>
        <p:nvSpPr>
          <p:cNvPr id="5" name="Shape 3"/>
          <p:cNvSpPr/>
          <p:nvPr/>
        </p:nvSpPr>
        <p:spPr>
          <a:xfrm>
            <a:off x="3657600" y="1907500"/>
            <a:ext cx="659606" cy="659606"/>
          </a:xfrm>
          <a:prstGeom prst="roundRect">
            <a:avLst>
              <a:gd name="adj" fmla="val 138628"/>
            </a:avLst>
          </a:prstGeom>
          <a:solidFill>
            <a:srgbClr val="DCFF50"/>
          </a:solidFill>
          <a:ln/>
        </p:spPr>
      </p:sp>
      <p:pic>
        <p:nvPicPr>
          <p:cNvPr id="6" name="Image 0" descr="preencoded.png">    </p:cNvPr>
          <p:cNvPicPr>
            <a:picLocks noChangeAspect="1"/>
          </p:cNvPicPr>
          <p:nvPr/>
        </p:nvPicPr>
        <p:blipFill>
          <a:blip r:embed="rId1"/>
          <a:stretch>
            <a:fillRect/>
          </a:stretch>
        </p:blipFill>
        <p:spPr>
          <a:xfrm>
            <a:off x="3855482" y="2072402"/>
            <a:ext cx="263843" cy="329803"/>
          </a:xfrm>
          <a:prstGeom prst="rect">
            <a:avLst/>
          </a:prstGeom>
        </p:spPr>
      </p:pic>
      <p:sp>
        <p:nvSpPr>
          <p:cNvPr id="7" name="Text 4"/>
          <p:cNvSpPr/>
          <p:nvPr/>
        </p:nvSpPr>
        <p:spPr>
          <a:xfrm>
            <a:off x="1019889" y="2787015"/>
            <a:ext cx="3133249" cy="343614"/>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Roboto Mono Medium" pitchFamily="34" charset="0"/>
                <a:ea typeface="Roboto Mono Medium" pitchFamily="34" charset="-122"/>
                <a:cs typeface="Roboto Mono Medium" pitchFamily="34" charset="-120"/>
              </a:rPr>
              <a:t>Supervised Learning</a:t>
            </a:r>
            <a:endParaRPr lang="en-US" sz="2150" dirty="0"/>
          </a:p>
        </p:txBody>
      </p:sp>
      <p:sp>
        <p:nvSpPr>
          <p:cNvPr id="8" name="Text 5"/>
          <p:cNvSpPr/>
          <p:nvPr/>
        </p:nvSpPr>
        <p:spPr>
          <a:xfrm>
            <a:off x="1019889" y="3262551"/>
            <a:ext cx="5935147" cy="1055489"/>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Learns from data that is already labeled, aiming to classify inputs or predict outcomes. Think of it like a student learning from examples with answers provided.</a:t>
            </a:r>
            <a:endParaRPr lang="en-US" sz="1700" dirty="0"/>
          </a:p>
        </p:txBody>
      </p:sp>
      <p:sp>
        <p:nvSpPr>
          <p:cNvPr id="9" name="Shape 6"/>
          <p:cNvSpPr/>
          <p:nvPr/>
        </p:nvSpPr>
        <p:spPr>
          <a:xfrm>
            <a:off x="7425095" y="2237303"/>
            <a:ext cx="6435685" cy="2331006"/>
          </a:xfrm>
          <a:prstGeom prst="roundRect">
            <a:avLst>
              <a:gd name="adj" fmla="val 6276"/>
            </a:avLst>
          </a:prstGeom>
          <a:solidFill>
            <a:srgbClr val="212121"/>
          </a:solidFill>
          <a:ln/>
        </p:spPr>
      </p:sp>
      <p:sp>
        <p:nvSpPr>
          <p:cNvPr id="10" name="Shape 7"/>
          <p:cNvSpPr/>
          <p:nvPr/>
        </p:nvSpPr>
        <p:spPr>
          <a:xfrm>
            <a:off x="7425095" y="2206823"/>
            <a:ext cx="6435685" cy="121920"/>
          </a:xfrm>
          <a:prstGeom prst="roundRect">
            <a:avLst>
              <a:gd name="adj" fmla="val 27055"/>
            </a:avLst>
          </a:prstGeom>
          <a:solidFill>
            <a:srgbClr val="DCFF50"/>
          </a:solidFill>
          <a:ln/>
        </p:spPr>
      </p:sp>
      <p:sp>
        <p:nvSpPr>
          <p:cNvPr id="11" name="Shape 8"/>
          <p:cNvSpPr/>
          <p:nvPr/>
        </p:nvSpPr>
        <p:spPr>
          <a:xfrm>
            <a:off x="10313075" y="1907500"/>
            <a:ext cx="659606" cy="659606"/>
          </a:xfrm>
          <a:prstGeom prst="roundRect">
            <a:avLst>
              <a:gd name="adj" fmla="val 138628"/>
            </a:avLst>
          </a:prstGeom>
          <a:solidFill>
            <a:srgbClr val="DCFF50"/>
          </a:solidFill>
          <a:ln/>
        </p:spPr>
      </p:sp>
      <p:pic>
        <p:nvPicPr>
          <p:cNvPr id="12" name="Image 1" descr="preencoded.png">    </p:cNvPr>
          <p:cNvPicPr>
            <a:picLocks noChangeAspect="1"/>
          </p:cNvPicPr>
          <p:nvPr/>
        </p:nvPicPr>
        <p:blipFill>
          <a:blip r:embed="rId2"/>
          <a:stretch>
            <a:fillRect/>
          </a:stretch>
        </p:blipFill>
        <p:spPr>
          <a:xfrm>
            <a:off x="10510957" y="2072402"/>
            <a:ext cx="263843" cy="329803"/>
          </a:xfrm>
          <a:prstGeom prst="rect">
            <a:avLst/>
          </a:prstGeom>
        </p:spPr>
      </p:pic>
      <p:sp>
        <p:nvSpPr>
          <p:cNvPr id="13" name="Text 9"/>
          <p:cNvSpPr/>
          <p:nvPr/>
        </p:nvSpPr>
        <p:spPr>
          <a:xfrm>
            <a:off x="7675364" y="2787015"/>
            <a:ext cx="3463052" cy="343614"/>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Roboto Mono Medium" pitchFamily="34" charset="0"/>
                <a:ea typeface="Roboto Mono Medium" pitchFamily="34" charset="-122"/>
                <a:cs typeface="Roboto Mono Medium" pitchFamily="34" charset="-120"/>
              </a:rPr>
              <a:t>Unsupervised Learning</a:t>
            </a:r>
            <a:endParaRPr lang="en-US" sz="2150" dirty="0"/>
          </a:p>
        </p:txBody>
      </p:sp>
      <p:sp>
        <p:nvSpPr>
          <p:cNvPr id="14" name="Text 10"/>
          <p:cNvSpPr/>
          <p:nvPr/>
        </p:nvSpPr>
        <p:spPr>
          <a:xfrm>
            <a:off x="7675364" y="3262551"/>
            <a:ext cx="5935147" cy="1055489"/>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Explores unlabeled data to uncover hidden patterns or structures without prior knowledge. This is akin to finding clusters in customer behavior without predefined categories.</a:t>
            </a:r>
            <a:endParaRPr lang="en-US" sz="1700" dirty="0"/>
          </a:p>
        </p:txBody>
      </p:sp>
      <p:sp>
        <p:nvSpPr>
          <p:cNvPr id="15" name="Shape 11"/>
          <p:cNvSpPr/>
          <p:nvPr/>
        </p:nvSpPr>
        <p:spPr>
          <a:xfrm>
            <a:off x="769620" y="5117902"/>
            <a:ext cx="6435685" cy="2331006"/>
          </a:xfrm>
          <a:prstGeom prst="roundRect">
            <a:avLst>
              <a:gd name="adj" fmla="val 6276"/>
            </a:avLst>
          </a:prstGeom>
          <a:solidFill>
            <a:srgbClr val="212121"/>
          </a:solidFill>
          <a:ln/>
        </p:spPr>
      </p:sp>
      <p:sp>
        <p:nvSpPr>
          <p:cNvPr id="16" name="Shape 12"/>
          <p:cNvSpPr/>
          <p:nvPr/>
        </p:nvSpPr>
        <p:spPr>
          <a:xfrm>
            <a:off x="769620" y="5087422"/>
            <a:ext cx="6435685" cy="121920"/>
          </a:xfrm>
          <a:prstGeom prst="roundRect">
            <a:avLst>
              <a:gd name="adj" fmla="val 27055"/>
            </a:avLst>
          </a:prstGeom>
          <a:solidFill>
            <a:srgbClr val="DCFF50"/>
          </a:solidFill>
          <a:ln/>
        </p:spPr>
      </p:sp>
      <p:sp>
        <p:nvSpPr>
          <p:cNvPr id="17" name="Shape 13"/>
          <p:cNvSpPr/>
          <p:nvPr/>
        </p:nvSpPr>
        <p:spPr>
          <a:xfrm>
            <a:off x="3657600" y="4788098"/>
            <a:ext cx="659606" cy="659606"/>
          </a:xfrm>
          <a:prstGeom prst="roundRect">
            <a:avLst>
              <a:gd name="adj" fmla="val 138628"/>
            </a:avLst>
          </a:prstGeom>
          <a:solidFill>
            <a:srgbClr val="DCFF50"/>
          </a:solidFill>
          <a:ln/>
        </p:spPr>
      </p:sp>
      <p:pic>
        <p:nvPicPr>
          <p:cNvPr id="18" name="Image 2" descr="preencoded.png">    </p:cNvPr>
          <p:cNvPicPr>
            <a:picLocks noChangeAspect="1"/>
          </p:cNvPicPr>
          <p:nvPr/>
        </p:nvPicPr>
        <p:blipFill>
          <a:blip r:embed="rId3"/>
          <a:stretch>
            <a:fillRect/>
          </a:stretch>
        </p:blipFill>
        <p:spPr>
          <a:xfrm>
            <a:off x="3855482" y="4953000"/>
            <a:ext cx="263843" cy="329803"/>
          </a:xfrm>
          <a:prstGeom prst="rect">
            <a:avLst/>
          </a:prstGeom>
        </p:spPr>
      </p:pic>
      <p:sp>
        <p:nvSpPr>
          <p:cNvPr id="19" name="Text 14"/>
          <p:cNvSpPr/>
          <p:nvPr/>
        </p:nvSpPr>
        <p:spPr>
          <a:xfrm>
            <a:off x="1019889" y="5667613"/>
            <a:ext cx="3957757" cy="343614"/>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Roboto Mono Medium" pitchFamily="34" charset="0"/>
                <a:ea typeface="Roboto Mono Medium" pitchFamily="34" charset="-122"/>
                <a:cs typeface="Roboto Mono Medium" pitchFamily="34" charset="-120"/>
              </a:rPr>
              <a:t>Semi-Supervised Learning</a:t>
            </a:r>
            <a:endParaRPr lang="en-US" sz="2150" dirty="0"/>
          </a:p>
        </p:txBody>
      </p:sp>
      <p:sp>
        <p:nvSpPr>
          <p:cNvPr id="20" name="Text 15"/>
          <p:cNvSpPr/>
          <p:nvPr/>
        </p:nvSpPr>
        <p:spPr>
          <a:xfrm>
            <a:off x="1019889" y="6143149"/>
            <a:ext cx="5935147" cy="1055489"/>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Combines a small amount of labeled data with a large amount of unlabeled data during training. It's useful when labeling data is time-consuming or expensive.</a:t>
            </a:r>
            <a:endParaRPr lang="en-US" sz="1700" dirty="0"/>
          </a:p>
        </p:txBody>
      </p:sp>
      <p:sp>
        <p:nvSpPr>
          <p:cNvPr id="21" name="Shape 16"/>
          <p:cNvSpPr/>
          <p:nvPr/>
        </p:nvSpPr>
        <p:spPr>
          <a:xfrm>
            <a:off x="7425095" y="5117902"/>
            <a:ext cx="6435685" cy="2331006"/>
          </a:xfrm>
          <a:prstGeom prst="roundRect">
            <a:avLst>
              <a:gd name="adj" fmla="val 6276"/>
            </a:avLst>
          </a:prstGeom>
          <a:solidFill>
            <a:srgbClr val="212121"/>
          </a:solidFill>
          <a:ln/>
        </p:spPr>
      </p:sp>
      <p:sp>
        <p:nvSpPr>
          <p:cNvPr id="22" name="Shape 17"/>
          <p:cNvSpPr/>
          <p:nvPr/>
        </p:nvSpPr>
        <p:spPr>
          <a:xfrm>
            <a:off x="7425095" y="5087422"/>
            <a:ext cx="6435685" cy="121920"/>
          </a:xfrm>
          <a:prstGeom prst="roundRect">
            <a:avLst>
              <a:gd name="adj" fmla="val 27055"/>
            </a:avLst>
          </a:prstGeom>
          <a:solidFill>
            <a:srgbClr val="DCFF50"/>
          </a:solidFill>
          <a:ln/>
        </p:spPr>
      </p:sp>
      <p:sp>
        <p:nvSpPr>
          <p:cNvPr id="23" name="Shape 18"/>
          <p:cNvSpPr/>
          <p:nvPr/>
        </p:nvSpPr>
        <p:spPr>
          <a:xfrm>
            <a:off x="10313075" y="4788098"/>
            <a:ext cx="659606" cy="659606"/>
          </a:xfrm>
          <a:prstGeom prst="roundRect">
            <a:avLst>
              <a:gd name="adj" fmla="val 138628"/>
            </a:avLst>
          </a:prstGeom>
          <a:solidFill>
            <a:srgbClr val="DCFF50"/>
          </a:solidFill>
          <a:ln/>
        </p:spPr>
      </p:sp>
      <p:pic>
        <p:nvPicPr>
          <p:cNvPr id="24" name="Image 3" descr="preencoded.png">    </p:cNvPr>
          <p:cNvPicPr>
            <a:picLocks noChangeAspect="1"/>
          </p:cNvPicPr>
          <p:nvPr/>
        </p:nvPicPr>
        <p:blipFill>
          <a:blip r:embed="rId4"/>
          <a:stretch>
            <a:fillRect/>
          </a:stretch>
        </p:blipFill>
        <p:spPr>
          <a:xfrm>
            <a:off x="10510957" y="4953000"/>
            <a:ext cx="263843" cy="329803"/>
          </a:xfrm>
          <a:prstGeom prst="rect">
            <a:avLst/>
          </a:prstGeom>
        </p:spPr>
      </p:pic>
      <p:sp>
        <p:nvSpPr>
          <p:cNvPr id="25" name="Text 19"/>
          <p:cNvSpPr/>
          <p:nvPr/>
        </p:nvSpPr>
        <p:spPr>
          <a:xfrm>
            <a:off x="7675364" y="5667613"/>
            <a:ext cx="3627953" cy="343614"/>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Roboto Mono Medium" pitchFamily="34" charset="0"/>
                <a:ea typeface="Roboto Mono Medium" pitchFamily="34" charset="-122"/>
                <a:cs typeface="Roboto Mono Medium" pitchFamily="34" charset="-120"/>
              </a:rPr>
              <a:t>Reinforcement Learning</a:t>
            </a:r>
            <a:endParaRPr lang="en-US" sz="2150" dirty="0"/>
          </a:p>
        </p:txBody>
      </p:sp>
      <p:sp>
        <p:nvSpPr>
          <p:cNvPr id="26" name="Text 20"/>
          <p:cNvSpPr/>
          <p:nvPr/>
        </p:nvSpPr>
        <p:spPr>
          <a:xfrm>
            <a:off x="7675364" y="6143149"/>
            <a:ext cx="5935147" cy="1055489"/>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Focuses on an agent learning to make decisions by performing actions in an environment to maximize rewards. Best known for game-playing AI and robotics.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92323" y="386834"/>
            <a:ext cx="7595711" cy="439579"/>
          </a:xfrm>
          <a:prstGeom prst="rect">
            <a:avLst/>
          </a:prstGeom>
          <a:noFill/>
          <a:ln/>
        </p:spPr>
        <p:txBody>
          <a:bodyPr wrap="none" lIns="0" tIns="0" rIns="0" bIns="0" rtlCol="0" anchor="t"/>
          <a:lstStyle/>
          <a:p>
            <a:pPr algn="l" indent="0" marL="0">
              <a:lnSpc>
                <a:spcPts val="3450"/>
              </a:lnSpc>
              <a:buNone/>
            </a:pPr>
            <a:r>
              <a:rPr lang="en-US" sz="2750" dirty="0">
                <a:solidFill>
                  <a:srgbClr val="FFFFFF"/>
                </a:solidFill>
                <a:latin typeface="Roboto Mono Medium" pitchFamily="34" charset="0"/>
                <a:ea typeface="Roboto Mono Medium" pitchFamily="34" charset="-122"/>
                <a:cs typeface="Roboto Mono Medium" pitchFamily="34" charset="-120"/>
              </a:rPr>
              <a:t>The ML Lifecycle: Training &amp; Testing</a:t>
            </a:r>
            <a:endParaRPr lang="en-US" sz="2750" dirty="0"/>
          </a:p>
        </p:txBody>
      </p:sp>
      <p:sp>
        <p:nvSpPr>
          <p:cNvPr id="3" name="Text 1"/>
          <p:cNvSpPr/>
          <p:nvPr/>
        </p:nvSpPr>
        <p:spPr>
          <a:xfrm>
            <a:off x="492323" y="1178004"/>
            <a:ext cx="1758434" cy="219789"/>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Training Phase</a:t>
            </a:r>
            <a:endParaRPr lang="en-US" sz="1350" dirty="0"/>
          </a:p>
        </p:txBody>
      </p:sp>
      <p:sp>
        <p:nvSpPr>
          <p:cNvPr id="4" name="Text 2"/>
          <p:cNvSpPr/>
          <p:nvPr/>
        </p:nvSpPr>
        <p:spPr>
          <a:xfrm>
            <a:off x="492323" y="1538407"/>
            <a:ext cx="6651308" cy="675442"/>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Roboto" pitchFamily="34" charset="0"/>
                <a:ea typeface="Roboto" pitchFamily="34" charset="-122"/>
                <a:cs typeface="Roboto" pitchFamily="34" charset="-120"/>
              </a:rPr>
              <a:t>The model is fed a large dataset with known outcomes. It adjusts its internal parameters to identify correlations and learn how to make accurate predictions. This is where the "experience" comes from in Mitchell's definition.</a:t>
            </a:r>
            <a:endParaRPr lang="en-US" sz="1100" dirty="0"/>
          </a:p>
        </p:txBody>
      </p:sp>
      <p:pic>
        <p:nvPicPr>
          <p:cNvPr id="5" name="Image 0" descr="preencoded.png">    </p:cNvPr>
          <p:cNvPicPr>
            <a:picLocks noChangeAspect="1"/>
          </p:cNvPicPr>
          <p:nvPr/>
        </p:nvPicPr>
        <p:blipFill>
          <a:blip r:embed="rId1"/>
          <a:stretch>
            <a:fillRect/>
          </a:stretch>
        </p:blipFill>
        <p:spPr>
          <a:xfrm>
            <a:off x="492323" y="2372082"/>
            <a:ext cx="6651308" cy="6651307"/>
          </a:xfrm>
          <a:prstGeom prst="rect">
            <a:avLst/>
          </a:prstGeom>
        </p:spPr>
      </p:pic>
      <p:sp>
        <p:nvSpPr>
          <p:cNvPr id="6" name="Text 3"/>
          <p:cNvSpPr/>
          <p:nvPr/>
        </p:nvSpPr>
        <p:spPr>
          <a:xfrm>
            <a:off x="7494389" y="1178004"/>
            <a:ext cx="1758434" cy="219789"/>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Testing Phase</a:t>
            </a:r>
            <a:endParaRPr lang="en-US" sz="1350" dirty="0"/>
          </a:p>
        </p:txBody>
      </p:sp>
      <p:sp>
        <p:nvSpPr>
          <p:cNvPr id="7" name="Text 4"/>
          <p:cNvSpPr/>
          <p:nvPr/>
        </p:nvSpPr>
        <p:spPr>
          <a:xfrm>
            <a:off x="7494389" y="1538407"/>
            <a:ext cx="6651308" cy="675442"/>
          </a:xfrm>
          <a:prstGeom prst="rect">
            <a:avLst/>
          </a:prstGeom>
          <a:noFill/>
          <a:ln/>
        </p:spPr>
        <p:txBody>
          <a:bodyPr wrap="square" lIns="0" tIns="0" rIns="0" bIns="0" rtlCol="0" anchor="t"/>
          <a:lstStyle/>
          <a:p>
            <a:pPr algn="l" indent="0" marL="0">
              <a:lnSpc>
                <a:spcPts val="1750"/>
              </a:lnSpc>
              <a:buNone/>
            </a:pPr>
            <a:r>
              <a:rPr lang="en-US" sz="1100" dirty="0">
                <a:solidFill>
                  <a:srgbClr val="E5E0DF"/>
                </a:solidFill>
                <a:latin typeface="Roboto" pitchFamily="34" charset="0"/>
                <a:ea typeface="Roboto" pitchFamily="34" charset="-122"/>
                <a:cs typeface="Roboto" pitchFamily="34" charset="-120"/>
              </a:rPr>
              <a:t>After training, the model's performance is rigorously evaluated using a separate dataset it has never seen before. This assesses its ability to generalize and make reliable predictions on new data. The "No Free Lunch" theorem reminds us that no single algorithm performs best on all possible problems.</a:t>
            </a:r>
            <a:endParaRPr lang="en-US" sz="1100" dirty="0"/>
          </a:p>
        </p:txBody>
      </p:sp>
      <p:pic>
        <p:nvPicPr>
          <p:cNvPr id="8" name="Image 1" descr="preencoded.png">    </p:cNvPr>
          <p:cNvPicPr>
            <a:picLocks noChangeAspect="1"/>
          </p:cNvPicPr>
          <p:nvPr/>
        </p:nvPicPr>
        <p:blipFill>
          <a:blip r:embed="rId2"/>
          <a:stretch>
            <a:fillRect/>
          </a:stretch>
        </p:blipFill>
        <p:spPr>
          <a:xfrm>
            <a:off x="7494389" y="2372082"/>
            <a:ext cx="6651308" cy="66513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3667"/>
            <a:ext cx="12929235"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Transforming Industries: Real-World ML</a:t>
            </a:r>
            <a:endParaRPr lang="en-US" sz="4450" dirty="0"/>
          </a:p>
        </p:txBody>
      </p:sp>
      <p:pic>
        <p:nvPicPr>
          <p:cNvPr id="3" name="Image 0" descr="preencoded.png">    </p:cNvPr>
          <p:cNvPicPr>
            <a:picLocks noChangeAspect="1"/>
          </p:cNvPicPr>
          <p:nvPr/>
        </p:nvPicPr>
        <p:blipFill>
          <a:blip r:embed="rId1"/>
          <a:stretch>
            <a:fillRect/>
          </a:stretch>
        </p:blipFill>
        <p:spPr>
          <a:xfrm>
            <a:off x="793790" y="1926074"/>
            <a:ext cx="680442" cy="680442"/>
          </a:xfrm>
          <a:prstGeom prst="rect">
            <a:avLst/>
          </a:prstGeom>
        </p:spPr>
      </p:pic>
      <p:sp>
        <p:nvSpPr>
          <p:cNvPr id="4" name="Text 1"/>
          <p:cNvSpPr/>
          <p:nvPr/>
        </p:nvSpPr>
        <p:spPr>
          <a:xfrm>
            <a:off x="793790" y="2890004"/>
            <a:ext cx="3230999"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Autonomous Vehicles</a:t>
            </a:r>
            <a:endParaRPr lang="en-US" sz="2200" dirty="0"/>
          </a:p>
        </p:txBody>
      </p:sp>
      <p:sp>
        <p:nvSpPr>
          <p:cNvPr id="5" name="Text 2"/>
          <p:cNvSpPr/>
          <p:nvPr/>
        </p:nvSpPr>
        <p:spPr>
          <a:xfrm>
            <a:off x="793790" y="3380423"/>
            <a:ext cx="6379607"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ML algorithms process vast sensor data, enabling vehicles to perceive surroundings, make decisions, and navigate safely, as pioneered by projects like Penn's autonomous car.</a:t>
            </a:r>
            <a:endParaRPr lang="en-US" sz="1750" dirty="0"/>
          </a:p>
        </p:txBody>
      </p:sp>
      <p:pic>
        <p:nvPicPr>
          <p:cNvPr id="6" name="Image 1" descr="preencoded.png">    </p:cNvPr>
          <p:cNvPicPr>
            <a:picLocks noChangeAspect="1"/>
          </p:cNvPicPr>
          <p:nvPr/>
        </p:nvPicPr>
        <p:blipFill>
          <a:blip r:embed="rId2"/>
          <a:stretch>
            <a:fillRect/>
          </a:stretch>
        </p:blipFill>
        <p:spPr>
          <a:xfrm>
            <a:off x="7456884" y="1926074"/>
            <a:ext cx="680442" cy="680442"/>
          </a:xfrm>
          <a:prstGeom prst="rect">
            <a:avLst/>
          </a:prstGeom>
        </p:spPr>
      </p:pic>
      <p:sp>
        <p:nvSpPr>
          <p:cNvPr id="7" name="Text 3"/>
          <p:cNvSpPr/>
          <p:nvPr/>
        </p:nvSpPr>
        <p:spPr>
          <a:xfrm>
            <a:off x="7456884" y="2890004"/>
            <a:ext cx="3741182"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Healthcare Diagnostics</a:t>
            </a:r>
            <a:endParaRPr lang="en-US" sz="2200" dirty="0"/>
          </a:p>
        </p:txBody>
      </p:sp>
      <p:sp>
        <p:nvSpPr>
          <p:cNvPr id="8" name="Text 4"/>
          <p:cNvSpPr/>
          <p:nvPr/>
        </p:nvSpPr>
        <p:spPr>
          <a:xfrm>
            <a:off x="7456884" y="3380423"/>
            <a:ext cx="6379726"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ML aids in early disease detection by accurately analyzing complex medical images, like X-rays and MRIs, leading to improved patient outcomes.</a:t>
            </a:r>
            <a:endParaRPr lang="en-US" sz="1750" dirty="0"/>
          </a:p>
        </p:txBody>
      </p:sp>
      <p:pic>
        <p:nvPicPr>
          <p:cNvPr id="9" name="Image 2" descr="preencoded.png">    </p:cNvPr>
          <p:cNvPicPr>
            <a:picLocks noChangeAspect="1"/>
          </p:cNvPicPr>
          <p:nvPr/>
        </p:nvPicPr>
        <p:blipFill>
          <a:blip r:embed="rId3"/>
          <a:stretch>
            <a:fillRect/>
          </a:stretch>
        </p:blipFill>
        <p:spPr>
          <a:xfrm>
            <a:off x="793790" y="4922758"/>
            <a:ext cx="680442" cy="680442"/>
          </a:xfrm>
          <a:prstGeom prst="rect">
            <a:avLst/>
          </a:prstGeom>
        </p:spPr>
      </p:pic>
      <p:sp>
        <p:nvSpPr>
          <p:cNvPr id="10" name="Text 5"/>
          <p:cNvSpPr/>
          <p:nvPr/>
        </p:nvSpPr>
        <p:spPr>
          <a:xfrm>
            <a:off x="793790" y="5886688"/>
            <a:ext cx="3060978"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Financial Security</a:t>
            </a:r>
            <a:endParaRPr lang="en-US" sz="2200" dirty="0"/>
          </a:p>
        </p:txBody>
      </p:sp>
      <p:sp>
        <p:nvSpPr>
          <p:cNvPr id="11" name="Text 6"/>
          <p:cNvSpPr/>
          <p:nvPr/>
        </p:nvSpPr>
        <p:spPr>
          <a:xfrm>
            <a:off x="793790" y="6377107"/>
            <a:ext cx="6379607"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Real-time fraud detection systems leverage ML to identify and flag suspicious transactions instantly, protecting consumers and institutions from financial crime.</a:t>
            </a:r>
            <a:endParaRPr lang="en-US" sz="1750" dirty="0"/>
          </a:p>
        </p:txBody>
      </p:sp>
      <p:pic>
        <p:nvPicPr>
          <p:cNvPr id="12" name="Image 3" descr="preencoded.png">    </p:cNvPr>
          <p:cNvPicPr>
            <a:picLocks noChangeAspect="1"/>
          </p:cNvPicPr>
          <p:nvPr/>
        </p:nvPicPr>
        <p:blipFill>
          <a:blip r:embed="rId4"/>
          <a:stretch>
            <a:fillRect/>
          </a:stretch>
        </p:blipFill>
        <p:spPr>
          <a:xfrm>
            <a:off x="7456884" y="4922758"/>
            <a:ext cx="680442" cy="680442"/>
          </a:xfrm>
          <a:prstGeom prst="rect">
            <a:avLst/>
          </a:prstGeom>
        </p:spPr>
      </p:pic>
      <p:sp>
        <p:nvSpPr>
          <p:cNvPr id="13" name="Text 7"/>
          <p:cNvSpPr/>
          <p:nvPr/>
        </p:nvSpPr>
        <p:spPr>
          <a:xfrm>
            <a:off x="7456884" y="5886688"/>
            <a:ext cx="4421386"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E-commerce Personalization</a:t>
            </a:r>
            <a:endParaRPr lang="en-US" sz="2200" dirty="0"/>
          </a:p>
        </p:txBody>
      </p:sp>
      <p:sp>
        <p:nvSpPr>
          <p:cNvPr id="14" name="Text 8"/>
          <p:cNvSpPr/>
          <p:nvPr/>
        </p:nvSpPr>
        <p:spPr>
          <a:xfrm>
            <a:off x="7456884" y="6377107"/>
            <a:ext cx="6379726"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ML-driven recommendation engines analyze past purchases and browsing behavior to suggest products, significantly boosting sales and customer satisfaction.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21506"/>
          </a:xfrm>
          <a:prstGeom prst="rect">
            <a:avLst/>
          </a:prstGeom>
        </p:spPr>
      </p:pic>
      <p:sp>
        <p:nvSpPr>
          <p:cNvPr id="3" name="Text 0"/>
          <p:cNvSpPr/>
          <p:nvPr/>
        </p:nvSpPr>
        <p:spPr>
          <a:xfrm>
            <a:off x="705922" y="3440787"/>
            <a:ext cx="12406074" cy="630436"/>
          </a:xfrm>
          <a:prstGeom prst="rect">
            <a:avLst/>
          </a:prstGeom>
          <a:noFill/>
          <a:ln/>
        </p:spPr>
        <p:txBody>
          <a:bodyPr wrap="none" lIns="0" tIns="0" rIns="0" bIns="0" rtlCol="0" anchor="t"/>
          <a:lstStyle/>
          <a:p>
            <a:pPr algn="l" indent="0" marL="0">
              <a:lnSpc>
                <a:spcPts val="4950"/>
              </a:lnSpc>
              <a:buNone/>
            </a:pPr>
            <a:r>
              <a:rPr lang="en-US" sz="3950" dirty="0">
                <a:solidFill>
                  <a:srgbClr val="FFFFFF"/>
                </a:solidFill>
                <a:latin typeface="Roboto Mono Medium" pitchFamily="34" charset="0"/>
                <a:ea typeface="Roboto Mono Medium" pitchFamily="34" charset="-122"/>
                <a:cs typeface="Roboto Mono Medium" pitchFamily="34" charset="-120"/>
              </a:rPr>
              <a:t>The ML Arsenal: Algorithms &amp; Technologies</a:t>
            </a:r>
            <a:endParaRPr lang="en-US" sz="3950" dirty="0"/>
          </a:p>
        </p:txBody>
      </p:sp>
      <p:sp>
        <p:nvSpPr>
          <p:cNvPr id="4" name="Text 1"/>
          <p:cNvSpPr/>
          <p:nvPr/>
        </p:nvSpPr>
        <p:spPr>
          <a:xfrm>
            <a:off x="705922" y="4575453"/>
            <a:ext cx="2521506" cy="315158"/>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Roboto Mono Medium" pitchFamily="34" charset="0"/>
                <a:ea typeface="Roboto Mono Medium" pitchFamily="34" charset="-122"/>
                <a:cs typeface="Roboto Mono Medium" pitchFamily="34" charset="-120"/>
              </a:rPr>
              <a:t>Core Algorithms</a:t>
            </a:r>
            <a:endParaRPr lang="en-US" sz="1950" dirty="0"/>
          </a:p>
        </p:txBody>
      </p:sp>
      <p:sp>
        <p:nvSpPr>
          <p:cNvPr id="5" name="Text 2"/>
          <p:cNvSpPr/>
          <p:nvPr/>
        </p:nvSpPr>
        <p:spPr>
          <a:xfrm>
            <a:off x="705922" y="5092303"/>
            <a:ext cx="6363295" cy="322659"/>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Decision Trees: Flowchart-like structures for decision-making.</a:t>
            </a:r>
            <a:endParaRPr lang="en-US" sz="1550" dirty="0"/>
          </a:p>
        </p:txBody>
      </p:sp>
      <p:sp>
        <p:nvSpPr>
          <p:cNvPr id="6" name="Text 3"/>
          <p:cNvSpPr/>
          <p:nvPr/>
        </p:nvSpPr>
        <p:spPr>
          <a:xfrm>
            <a:off x="705922" y="5485448"/>
            <a:ext cx="6363295" cy="322659"/>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Support Vector Machines: Classifiers that find optimal hyperplanes.</a:t>
            </a:r>
            <a:endParaRPr lang="en-US" sz="1550" dirty="0"/>
          </a:p>
        </p:txBody>
      </p:sp>
      <p:sp>
        <p:nvSpPr>
          <p:cNvPr id="7" name="Text 4"/>
          <p:cNvSpPr/>
          <p:nvPr/>
        </p:nvSpPr>
        <p:spPr>
          <a:xfrm>
            <a:off x="705922" y="5878592"/>
            <a:ext cx="6363295" cy="6453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Neural Networks: Inspired by the human brain, forming the basis of Deep Learning.</a:t>
            </a:r>
            <a:endParaRPr lang="en-US" sz="1550" dirty="0"/>
          </a:p>
        </p:txBody>
      </p:sp>
      <p:sp>
        <p:nvSpPr>
          <p:cNvPr id="8" name="Text 5"/>
          <p:cNvSpPr/>
          <p:nvPr/>
        </p:nvSpPr>
        <p:spPr>
          <a:xfrm>
            <a:off x="705922" y="6594396"/>
            <a:ext cx="6363295" cy="6453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k-Means Clustering: Groups data points into 'k' clusters based on similarity.</a:t>
            </a:r>
            <a:endParaRPr lang="en-US" sz="1550" dirty="0"/>
          </a:p>
        </p:txBody>
      </p:sp>
      <p:sp>
        <p:nvSpPr>
          <p:cNvPr id="9" name="Text 6"/>
          <p:cNvSpPr/>
          <p:nvPr/>
        </p:nvSpPr>
        <p:spPr>
          <a:xfrm>
            <a:off x="7568803" y="4575453"/>
            <a:ext cx="3025259" cy="315158"/>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Roboto Mono Medium" pitchFamily="34" charset="0"/>
                <a:ea typeface="Roboto Mono Medium" pitchFamily="34" charset="-122"/>
                <a:cs typeface="Roboto Mono Medium" pitchFamily="34" charset="-120"/>
              </a:rPr>
              <a:t>Modern Breakthroughs</a:t>
            </a:r>
            <a:endParaRPr lang="en-US" sz="1950" dirty="0"/>
          </a:p>
        </p:txBody>
      </p:sp>
      <p:sp>
        <p:nvSpPr>
          <p:cNvPr id="10" name="Text 7"/>
          <p:cNvSpPr/>
          <p:nvPr/>
        </p:nvSpPr>
        <p:spPr>
          <a:xfrm>
            <a:off x="7568803" y="5092303"/>
            <a:ext cx="6363295" cy="96797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5E0DF"/>
                </a:solidFill>
                <a:latin typeface="Roboto" pitchFamily="34" charset="0"/>
                <a:ea typeface="Roboto" pitchFamily="34" charset="-122"/>
                <a:cs typeface="Roboto" pitchFamily="34" charset="-120"/>
              </a:rPr>
              <a:t>Deep Learning:</a:t>
            </a:r>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 A subset of ML with multi-layered neural networks enabling advanced tasks like natural language understanding and realistic image generation.</a:t>
            </a:r>
            <a:endParaRPr lang="en-US" sz="1550" dirty="0"/>
          </a:p>
        </p:txBody>
      </p:sp>
      <p:sp>
        <p:nvSpPr>
          <p:cNvPr id="11" name="Text 8"/>
          <p:cNvSpPr/>
          <p:nvPr/>
        </p:nvSpPr>
        <p:spPr>
          <a:xfrm>
            <a:off x="7568803" y="6130766"/>
            <a:ext cx="6363295" cy="96797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5E0DF"/>
                </a:solidFill>
                <a:latin typeface="Roboto" pitchFamily="34" charset="0"/>
                <a:ea typeface="Roboto" pitchFamily="34" charset="-122"/>
                <a:cs typeface="Roboto" pitchFamily="34" charset="-120"/>
              </a:rPr>
              <a:t>Open-Source Frameworks:</a:t>
            </a:r>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 Tools like TensorFlow (Google), Scikit-learn, and H2O.ai democratize access, allowing widespread innovation and application of ML.</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06498"/>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The Limitless Horizon of Machine Learning</a:t>
            </a:r>
            <a:endParaRPr lang="en-US" sz="4450" dirty="0"/>
          </a:p>
        </p:txBody>
      </p:sp>
      <p:sp>
        <p:nvSpPr>
          <p:cNvPr id="3" name="Text 1"/>
          <p:cNvSpPr/>
          <p:nvPr/>
        </p:nvSpPr>
        <p:spPr>
          <a:xfrm>
            <a:off x="793790" y="3377684"/>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From intelligent AI assistants that simplify daily tasks to advanced precision medicine tailored to individual genetic makeup, ML is at the forefront of global innovation. It's helping us model and address critical challenges like climate change with unprecedented accuracy.</a:t>
            </a:r>
            <a:endParaRPr lang="en-US" sz="1750" dirty="0"/>
          </a:p>
        </p:txBody>
      </p:sp>
      <p:sp>
        <p:nvSpPr>
          <p:cNvPr id="4" name="Text 2"/>
          <p:cNvSpPr/>
          <p:nvPr/>
        </p:nvSpPr>
        <p:spPr>
          <a:xfrm>
            <a:off x="1133951" y="4976693"/>
            <a:ext cx="1270265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Machine learning is no longer just a field of research—it's actively reshaping our daily lives and industries worldwide. As we forge ahead, ensuring ethical development and responsible deployment remains paramount.</a:t>
            </a:r>
            <a:endParaRPr lang="en-US" sz="1750" dirty="0"/>
          </a:p>
        </p:txBody>
      </p:sp>
      <p:sp>
        <p:nvSpPr>
          <p:cNvPr id="5" name="Shape 3"/>
          <p:cNvSpPr/>
          <p:nvPr/>
        </p:nvSpPr>
        <p:spPr>
          <a:xfrm>
            <a:off x="793790" y="4721542"/>
            <a:ext cx="30480" cy="1236107"/>
          </a:xfrm>
          <a:prstGeom prst="rect">
            <a:avLst/>
          </a:prstGeom>
          <a:solidFill>
            <a:srgbClr val="DCFF50"/>
          </a:solidFill>
          <a:ln/>
        </p:spPr>
      </p:sp>
      <p:sp>
        <p:nvSpPr>
          <p:cNvPr id="6" name="Text 4"/>
          <p:cNvSpPr/>
          <p:nvPr/>
        </p:nvSpPr>
        <p:spPr>
          <a:xfrm>
            <a:off x="5171718" y="6297811"/>
            <a:ext cx="4286845" cy="425291"/>
          </a:xfrm>
          <a:prstGeom prst="rect">
            <a:avLst/>
          </a:prstGeom>
          <a:noFill/>
          <a:ln/>
        </p:spPr>
        <p:txBody>
          <a:bodyPr wrap="none" lIns="0" tIns="0" rIns="0" bIns="0" rtlCol="0" anchor="t"/>
          <a:lstStyle/>
          <a:p>
            <a:pPr algn="ctr" indent="0" marL="0">
              <a:lnSpc>
                <a:spcPts val="3300"/>
              </a:lnSpc>
              <a:buNone/>
            </a:pPr>
            <a:r>
              <a:rPr lang="en-US" sz="2650" dirty="0">
                <a:solidFill>
                  <a:srgbClr val="FFFFFF"/>
                </a:solidFill>
                <a:latin typeface="Roboto Mono Medium" pitchFamily="34" charset="0"/>
                <a:ea typeface="Roboto Mono Medium" pitchFamily="34" charset="-122"/>
                <a:cs typeface="Roboto Mono Medium" pitchFamily="34" charset="-120"/>
              </a:rPr>
              <a:t>Thank You! Questions?</a:t>
            </a:r>
            <a:endParaRPr lang="en-US" sz="2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2025-08-30T05:59:40Z</dcterms:created>
  <dcterms:modified xsi:type="dcterms:W3CDTF">2025-08-30T05:59:40Z</dcterms:modified>
</cp:coreProperties>
</file>